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  <p:sldMasterId id="2147483739" r:id="rId6"/>
    <p:sldMasterId id="2147483787" r:id="rId7"/>
  </p:sldMasterIdLst>
  <p:notesMasterIdLst>
    <p:notesMasterId r:id="rId21"/>
  </p:notesMasterIdLst>
  <p:sldIdLst>
    <p:sldId id="274" r:id="rId8"/>
    <p:sldId id="268" r:id="rId9"/>
    <p:sldId id="4371" r:id="rId10"/>
    <p:sldId id="4372" r:id="rId11"/>
    <p:sldId id="4399" r:id="rId12"/>
    <p:sldId id="4390" r:id="rId13"/>
    <p:sldId id="4219" r:id="rId14"/>
    <p:sldId id="4397" r:id="rId15"/>
    <p:sldId id="4398" r:id="rId16"/>
    <p:sldId id="4377" r:id="rId17"/>
    <p:sldId id="4214" r:id="rId18"/>
    <p:sldId id="4215" r:id="rId19"/>
    <p:sldId id="281" r:id="rId20"/>
  </p:sldIdLst>
  <p:sldSz cx="12192000" cy="6858000"/>
  <p:notesSz cx="6858000" cy="994568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jander Elisabeth" initials="KE" lastIdx="1" clrIdx="0">
    <p:extLst>
      <p:ext uri="{19B8F6BF-5375-455C-9EA6-DF929625EA0E}">
        <p15:presenceInfo xmlns:p15="http://schemas.microsoft.com/office/powerpoint/2012/main" userId="S::elisabeth.kajander@espoo.fi::742fe286-7741-446f-a838-330cc85c5d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6E"/>
    <a:srgbClr val="63B4EC"/>
    <a:srgbClr val="00B1EB"/>
    <a:srgbClr val="E8CAFF"/>
    <a:srgbClr val="5FAE60"/>
    <a:srgbClr val="FF621A"/>
    <a:srgbClr val="01B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DD3983-0A4F-477C-A2F2-0CDBDE2D76B6}" v="17" dt="2022-04-19T12:47:58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77D2F6BC-C3AC-471B-A838-B70FD4272352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4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6679"/>
            <a:ext cx="2971800" cy="49901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4" y="9446679"/>
            <a:ext cx="2971800" cy="49901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392AD96A-2756-48D5-983B-63C214F576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90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260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21CD4E8-9E8C-9941-9FAF-8B4BCB568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BC0A-2E76-4AA3-B047-2B847C46736A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BE90F659-494C-B94E-94AB-C3A08D172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321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BD6E35C-5959-A74B-AB45-65DBF5D36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61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2A5CCF-E5AA-7A44-9687-D5C1124E8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78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BE90F659-494C-B94E-94AB-C3A08D172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58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D3FEB8F-B8A4-E74C-88B8-8BD6470EE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621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0867557-A6BF-6F47-81CD-3A46AC78A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24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A823DA4-C01C-F24C-B2AF-D11535478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571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9BCD33E-1FF5-724A-86BC-D1BFB6D55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38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9131880-CE65-D54B-B44A-69B9A8016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543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AAD239C-788A-7345-B157-76D898FA6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54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4C8BC58-BDB8-7843-A000-C2C8F0B2D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D0B1-880E-43FA-99EF-DEC96FDA9AE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D3FEB8F-B8A4-E74C-88B8-8BD6470EE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2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0352C4-9E9B-E947-842F-34DF7A9A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51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FE95A981-A414-0B45-9709-63D923F38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718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1384187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C78F9582-FB44-8842-BAAB-A123F5841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145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4477DC3-7230-9B40-8A7F-8594D1C31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341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FDA2E3D-6B25-6C40-9732-F6C664F18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285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1CABA38-7D16-A841-8A06-1CBD0A016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154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3387CBC3-79DD-EC48-B37E-B445F279A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10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5F21414-F751-7141-AB42-1A85CF355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08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54CB1B05-070E-8D43-96D6-F13C00E1C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39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B334-A237-47DE-A5E8-46706F0199C4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0867557-A6BF-6F47-81CD-3A46AC78A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667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21CD4E8-9E8C-9941-9FAF-8B4BCB568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337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674F8A5-0C28-7E47-8537-C67E54596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90842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AD4D2B-157A-D241-85C0-FB52EAB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D89748-1F52-C442-ADD8-83C5C0A3B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077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4A70-3918-4204-B95A-139D52B85AEE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A823DA4-C01C-F24C-B2AF-D11535478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6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090F-BAD9-4741-9877-D32824EA29DC}" type="datetime1">
              <a:rPr lang="fi-FI" smtClean="0"/>
              <a:t>20.4.2022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9BCD33E-1FF5-724A-86BC-D1BFB6D55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409F-4C42-41BC-9DE3-853C93E59076}" type="datetime1">
              <a:rPr lang="fi-FI" smtClean="0"/>
              <a:t>20.4.2022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9131880-CE65-D54B-B44A-69B9A8016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92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9D30-853A-4139-915C-91FE94019C86}" type="datetime1">
              <a:rPr lang="fi-FI" smtClean="0"/>
              <a:t>20.4.2022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AAD239C-788A-7345-B157-76D898FA6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5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1FF3-7F26-4A06-AAB8-E942A0D416CB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4C8BC58-BDB8-7843-A000-C2C8F0B2D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0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12A1-6027-4B2F-B578-069C71A68EB5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0352C4-9E9B-E947-842F-34DF7A9A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23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64D23-2FF5-4AD1-8A6C-E23AD2801F4E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FE95A981-A414-0B45-9709-63D923F38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674F8A5-0C28-7E47-8537-C67E54596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9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E44-199C-4C49-99EA-E957DC5F92E7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16637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81FF-FAD2-4977-94E8-33C5577B8D63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C78F9582-FB44-8842-BAAB-A123F5841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57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6915-0907-4FF2-A041-1B867654E8F1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4477DC3-7230-9B40-8A7F-8594D1C31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03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883D-B83F-4CFC-BCC7-27DFA867810B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FDA2E3D-6B25-6C40-9732-F6C664F18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77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A0F6-352D-4F94-A9AF-6FBBEC2073FA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1CABA38-7D16-A841-8A06-1CBD0A016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7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83E0-961F-4BE1-BC7F-C4D8737CD919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3387CBC3-79DD-EC48-B37E-B445F279A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1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699-CE90-435D-8570-1C0C12B49B44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5F21414-F751-7141-AB42-1A85CF355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8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8550-8702-4E50-ADAE-7A9CD8A8A8C2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54CB1B05-070E-8D43-96D6-F13C00E1C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21CD4E8-9E8C-9941-9FAF-8B4BCB568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9902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674F8A5-0C28-7E47-8537-C67E54596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25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AD4D2B-157A-D241-85C0-FB52EAB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D89748-1F52-C442-ADD8-83C5C0A3B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7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AD4D2B-157A-D241-85C0-FB52EAB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D89748-1F52-C442-ADD8-83C5C0A3B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097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fiikkapohja_tyhjä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3F4E8060-60D9-A44B-9B36-2877D2F55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52" y="14124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9C307F18-20B7-4336-B738-3C8615B7C24B}"/>
              </a:ext>
            </a:extLst>
          </p:cNvPr>
          <p:cNvGrpSpPr/>
          <p:nvPr/>
        </p:nvGrpSpPr>
        <p:grpSpPr>
          <a:xfrm>
            <a:off x="9750175" y="463821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1D9F3DA4-E660-4E8C-8EEB-A918CC78F83D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6AC63431-BC88-4513-B006-5DDE1107E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7" name="Suorakulmio 16">
            <a:extLst>
              <a:ext uri="{FF2B5EF4-FFF2-40B4-BE49-F238E27FC236}">
                <a16:creationId xmlns:a16="http://schemas.microsoft.com/office/drawing/2014/main" id="{D480A52D-CA36-425A-A143-BBFB5038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8">
            <a:extLst>
              <a:ext uri="{FF2B5EF4-FFF2-40B4-BE49-F238E27FC236}">
                <a16:creationId xmlns:a16="http://schemas.microsoft.com/office/drawing/2014/main" id="{58C35E6C-D2FF-41A9-9583-B974B8669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9">
            <a:extLst>
              <a:ext uri="{FF2B5EF4-FFF2-40B4-BE49-F238E27FC236}">
                <a16:creationId xmlns:a16="http://schemas.microsoft.com/office/drawing/2014/main" id="{F4CDEE04-D4B7-495D-A729-69F39436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785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D6543B10-14A7-420C-A08F-15D633A99466}"/>
              </a:ext>
            </a:extLst>
          </p:cNvPr>
          <p:cNvGrpSpPr/>
          <p:nvPr/>
        </p:nvGrpSpPr>
        <p:grpSpPr>
          <a:xfrm>
            <a:off x="9750175" y="461916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5F130893-5B56-4C2D-97FC-90BB625963A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2EF6BF18-5B26-41FF-8C5D-0332CAC75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5" name="Suorakulmio 16">
            <a:extLst>
              <a:ext uri="{FF2B5EF4-FFF2-40B4-BE49-F238E27FC236}">
                <a16:creationId xmlns:a16="http://schemas.microsoft.com/office/drawing/2014/main" id="{29FD5881-E4EF-4AC4-BD8C-9DBCBE242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8">
            <a:extLst>
              <a:ext uri="{FF2B5EF4-FFF2-40B4-BE49-F238E27FC236}">
                <a16:creationId xmlns:a16="http://schemas.microsoft.com/office/drawing/2014/main" id="{0415D266-8B27-4512-A886-C012C8C74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0C19C4D0-525F-4C92-8496-04ADD2908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5794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01C0599B-D90F-43A2-B076-A5A0D86D47D3}"/>
              </a:ext>
            </a:extLst>
          </p:cNvPr>
          <p:cNvGrpSpPr/>
          <p:nvPr/>
        </p:nvGrpSpPr>
        <p:grpSpPr>
          <a:xfrm>
            <a:off x="9750175" y="4590585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85A5AA9-4729-41A9-BD07-5DE12C786C5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3F878F5-0035-4BA4-9A5D-7DCEF1443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7" name="Suorakulmio 16">
            <a:extLst>
              <a:ext uri="{FF2B5EF4-FFF2-40B4-BE49-F238E27FC236}">
                <a16:creationId xmlns:a16="http://schemas.microsoft.com/office/drawing/2014/main" id="{FD821AFB-81D9-4BFF-BA9E-51D2AFDE2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8">
            <a:extLst>
              <a:ext uri="{FF2B5EF4-FFF2-40B4-BE49-F238E27FC236}">
                <a16:creationId xmlns:a16="http://schemas.microsoft.com/office/drawing/2014/main" id="{0F0FD2F3-EE32-4798-BBAD-62ED78524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9">
            <a:extLst>
              <a:ext uri="{FF2B5EF4-FFF2-40B4-BE49-F238E27FC236}">
                <a16:creationId xmlns:a16="http://schemas.microsoft.com/office/drawing/2014/main" id="{5585EEDA-6CF8-4D04-A93F-D49A53BC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5694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1C448E7A-9E62-47D2-B73D-24BC06FFC4B5}"/>
              </a:ext>
            </a:extLst>
          </p:cNvPr>
          <p:cNvGrpSpPr/>
          <p:nvPr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B2E435E6-E965-42E4-87AF-8A3A8AB69DD7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45AAD67-7B8F-40E2-A917-ECD0CE8A0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3" name="Suorakulmio 8">
            <a:extLst>
              <a:ext uri="{FF2B5EF4-FFF2-40B4-BE49-F238E27FC236}">
                <a16:creationId xmlns:a16="http://schemas.microsoft.com/office/drawing/2014/main" id="{D110F387-FA0A-4D2E-94C8-CCA907D0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B675CDD4-C3BC-4525-8675-C88EF940B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6A2207F4-7AC0-48D5-8B07-3B305D441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099110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D8F3B372-3167-4C9D-AACC-48516F9ECCD8}"/>
              </a:ext>
            </a:extLst>
          </p:cNvPr>
          <p:cNvGrpSpPr/>
          <p:nvPr/>
        </p:nvGrpSpPr>
        <p:grpSpPr>
          <a:xfrm>
            <a:off x="9750175" y="4377683"/>
            <a:ext cx="2308261" cy="2081607"/>
            <a:chOff x="9750175" y="4495335"/>
            <a:chExt cx="2308261" cy="2081607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AC305D2-DD2E-4E73-8731-72F036F3161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21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02CB2DD0-3FF2-4081-913F-8C71C597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97751256-802D-4D02-9685-6E691EBC8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B75BE33E-9D0B-41A9-BBEC-F5E01EF52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69A7E389-DC3E-45A0-911A-C5575189F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6561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A45CE473-11CA-453E-8AEB-5A7280B797AE}"/>
              </a:ext>
            </a:extLst>
          </p:cNvPr>
          <p:cNvGrpSpPr/>
          <p:nvPr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B45BD59-B6A4-4608-A5AF-2BB234020F6A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6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6F03F34-AD83-4443-BD7D-460CBFA944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4" name="object 6">
            <a:extLst>
              <a:ext uri="{FF2B5EF4-FFF2-40B4-BE49-F238E27FC236}">
                <a16:creationId xmlns:a16="http://schemas.microsoft.com/office/drawing/2014/main" id="{4FCA8196-3DDE-4BEC-AD4B-07DA74860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D3CADB1E-FF6D-498E-B2E2-1C738DE0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61F57B42-FB7F-4446-8818-5F3C4E1C5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936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10">
            <a:extLst>
              <a:ext uri="{FF2B5EF4-FFF2-40B4-BE49-F238E27FC236}">
                <a16:creationId xmlns:a16="http://schemas.microsoft.com/office/drawing/2014/main" id="{EDB52C72-F93F-459B-B41D-EFF5F631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11">
            <a:extLst>
              <a:ext uri="{FF2B5EF4-FFF2-40B4-BE49-F238E27FC236}">
                <a16:creationId xmlns:a16="http://schemas.microsoft.com/office/drawing/2014/main" id="{A7D80D50-D72A-4862-94E8-F810950EC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3806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648450"/>
            <a:ext cx="4392708" cy="15615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2F656C6-66A7-4DD7-8DBD-C61640ECF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1" name="Suorakulmio 8">
            <a:extLst>
              <a:ext uri="{FF2B5EF4-FFF2-40B4-BE49-F238E27FC236}">
                <a16:creationId xmlns:a16="http://schemas.microsoft.com/office/drawing/2014/main" id="{E6A9CA07-952F-4BA8-A043-0AEF069B3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9">
            <a:extLst>
              <a:ext uri="{FF2B5EF4-FFF2-40B4-BE49-F238E27FC236}">
                <a16:creationId xmlns:a16="http://schemas.microsoft.com/office/drawing/2014/main" id="{BDC64795-4536-433F-BE4F-7658A5AF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45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28" name="Kuva 11">
            <a:extLst>
              <a:ext uri="{FF2B5EF4-FFF2-40B4-BE49-F238E27FC236}">
                <a16:creationId xmlns:a16="http://schemas.microsoft.com/office/drawing/2014/main" id="{58373FF2-1A6E-5245-B043-72BF0BCE3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0036-8DCF-4D3B-9269-BFEE70BAF22E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1357BC9-51BA-2F42-81DA-CD783E1C4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33F3C23-5EAE-426D-B7B1-6C81AE1A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827750EF-CB70-4ADB-847C-ECDB0D8BF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3C38F565-6C44-4FC1-8424-B29A7A155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886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846" y="6592326"/>
            <a:ext cx="4406153" cy="21227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8C925084-96C9-46C4-8DB3-ADBCECCA7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8852A3D-5A11-4DC6-899A-557D2CA2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9BD2153F-4E98-476A-B293-5068C0E43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0370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5D64766A-DA3F-4C82-81F1-700944656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7A500A0-879D-4EAF-AFE4-0A766C817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181F7020-8784-454B-81DF-697989E9E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4893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CF059CC-05E0-4EDB-B502-12647DB84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8F8363EA-D4C9-4C20-8A6C-F21C40D08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95AC65F8-52B9-4FB2-A97F-03B4C5F57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9150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79F4407-B3D4-4F3A-A7ED-25E10992F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B8ADE28B-9382-4AB6-B531-7566BF3B3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967CB062-8DA3-4466-A7EF-819CC6036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0220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3"/>
            <a:ext cx="4459383" cy="27994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317CE50-4045-445F-B045-582AEC70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289AC7A9-4E8F-491C-9339-CBBB05B27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6C246A0A-FF46-4F13-99F3-F260A5E07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7756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A31829E1-A511-41B0-AC6C-CAEAA830C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Suorakulmio 8">
            <a:extLst>
              <a:ext uri="{FF2B5EF4-FFF2-40B4-BE49-F238E27FC236}">
                <a16:creationId xmlns:a16="http://schemas.microsoft.com/office/drawing/2014/main" id="{0DBEC5E7-AE56-4D8D-B262-43F4658B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9">
            <a:extLst>
              <a:ext uri="{FF2B5EF4-FFF2-40B4-BE49-F238E27FC236}">
                <a16:creationId xmlns:a16="http://schemas.microsoft.com/office/drawing/2014/main" id="{C82060C1-9567-4A4B-9568-B28254350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4957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8A0BE9D3-6EE6-4891-B941-3BB3383EF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Suorakulmio 8">
            <a:extLst>
              <a:ext uri="{FF2B5EF4-FFF2-40B4-BE49-F238E27FC236}">
                <a16:creationId xmlns:a16="http://schemas.microsoft.com/office/drawing/2014/main" id="{001958C5-2AB7-44CC-9D63-A3EA7E705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9">
            <a:extLst>
              <a:ext uri="{FF2B5EF4-FFF2-40B4-BE49-F238E27FC236}">
                <a16:creationId xmlns:a16="http://schemas.microsoft.com/office/drawing/2014/main" id="{0F777DD8-AB66-48CA-B6C3-20B99B577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18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D4A0A3FE-D0BF-4CB2-89D1-55103BD94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F8E00373-D852-49D1-A805-47BC56840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E0AACADC-F25B-4591-B3C6-1A2490300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187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EC95875C-2FE6-4D49-9316-06390D01E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972C60CB-753F-4092-884B-F4E392CE1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9">
            <a:extLst>
              <a:ext uri="{FF2B5EF4-FFF2-40B4-BE49-F238E27FC236}">
                <a16:creationId xmlns:a16="http://schemas.microsoft.com/office/drawing/2014/main" id="{5F7F4CDA-FAB8-47DB-A520-C5236E1F9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698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13C1-C57A-4E3B-B9A2-10A89E48C9B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5" name="Kuva 11">
            <a:extLst>
              <a:ext uri="{FF2B5EF4-FFF2-40B4-BE49-F238E27FC236}">
                <a16:creationId xmlns:a16="http://schemas.microsoft.com/office/drawing/2014/main" id="{F16785BB-C649-7344-8828-6D6CCB4FA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8D5DFB5-F271-B447-A3EC-A6000C3372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4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9E5ACDD-7458-4340-AF05-EF0DE30F0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91ED8F1A-26EE-4D4B-B1E0-0A5773DA3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65C7C4A0-98CE-4DF9-B240-DA0D32D08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740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25472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12D5D57B-89CA-496E-AEA1-080D5AAF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4D23A3BE-67EE-468A-8D6B-E96541F1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8C2AE952-94C3-419B-A036-4EF88F5A1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65401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439769FE-4BF0-4D71-98BB-18803A42E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F2894A64-CEB2-43B7-97B0-A41A9C4C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E7642854-08FD-4D44-B02B-DF0DADBD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7568585-AC38-4169-8B2B-CCF2F4C22E35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873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479810-4291-4F36-9743-76A6BE4F3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Suorakulmio 8">
            <a:extLst>
              <a:ext uri="{FF2B5EF4-FFF2-40B4-BE49-F238E27FC236}">
                <a16:creationId xmlns:a16="http://schemas.microsoft.com/office/drawing/2014/main" id="{4759D8BE-902F-4907-B03F-DCFBA4F76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23E1D9E5-F423-4954-A4E6-A5919DF3B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bg object 16">
            <a:extLst>
              <a:ext uri="{FF2B5EF4-FFF2-40B4-BE49-F238E27FC236}">
                <a16:creationId xmlns:a16="http://schemas.microsoft.com/office/drawing/2014/main" id="{45C02271-0332-481D-BBEB-EB83869C0850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582056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2BE25AB-632D-416A-A4E7-CCF508FFF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Suorakulmio 8">
            <a:extLst>
              <a:ext uri="{FF2B5EF4-FFF2-40B4-BE49-F238E27FC236}">
                <a16:creationId xmlns:a16="http://schemas.microsoft.com/office/drawing/2014/main" id="{D0938715-DED6-4053-97BF-616EFAAE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D4C9E439-0A73-4A24-A30B-4D0528B52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bg object 16">
            <a:extLst>
              <a:ext uri="{FF2B5EF4-FFF2-40B4-BE49-F238E27FC236}">
                <a16:creationId xmlns:a16="http://schemas.microsoft.com/office/drawing/2014/main" id="{1B7A4E68-6156-48BC-841C-285A3EC95E6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429411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4689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EC3A1D4-4B31-4CF6-8C6B-69C45AA5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Suorakulmio 8">
            <a:extLst>
              <a:ext uri="{FF2B5EF4-FFF2-40B4-BE49-F238E27FC236}">
                <a16:creationId xmlns:a16="http://schemas.microsoft.com/office/drawing/2014/main" id="{39236DF0-F4C9-452C-A60D-DF83D1030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ACE56DB-ACBA-4693-A4D5-DDF0E4C21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bg object 16">
            <a:extLst>
              <a:ext uri="{FF2B5EF4-FFF2-40B4-BE49-F238E27FC236}">
                <a16:creationId xmlns:a16="http://schemas.microsoft.com/office/drawing/2014/main" id="{5BE17306-A3DC-4ACE-B1AC-B56F05FC43E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2328858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08CFE21C-94B0-42E4-B046-717D27C57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Suorakulmio 8">
            <a:extLst>
              <a:ext uri="{FF2B5EF4-FFF2-40B4-BE49-F238E27FC236}">
                <a16:creationId xmlns:a16="http://schemas.microsoft.com/office/drawing/2014/main" id="{2AD05B23-1151-4952-9DCF-1A3685CB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9">
            <a:extLst>
              <a:ext uri="{FF2B5EF4-FFF2-40B4-BE49-F238E27FC236}">
                <a16:creationId xmlns:a16="http://schemas.microsoft.com/office/drawing/2014/main" id="{8D3ED2AE-FAB1-4771-A3DA-81B671B8C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1820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3048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7927A6E6-093B-4D50-90C5-7BA1E4586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Suorakulmio 8">
            <a:extLst>
              <a:ext uri="{FF2B5EF4-FFF2-40B4-BE49-F238E27FC236}">
                <a16:creationId xmlns:a16="http://schemas.microsoft.com/office/drawing/2014/main" id="{63042A29-2505-4C77-9F7F-197936675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9">
            <a:extLst>
              <a:ext uri="{FF2B5EF4-FFF2-40B4-BE49-F238E27FC236}">
                <a16:creationId xmlns:a16="http://schemas.microsoft.com/office/drawing/2014/main" id="{EF691CC7-76C5-4F16-844E-EFB7994FE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081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B6701AF9-C477-4B27-A606-6316C4054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Suorakulmio 8">
            <a:extLst>
              <a:ext uri="{FF2B5EF4-FFF2-40B4-BE49-F238E27FC236}">
                <a16:creationId xmlns:a16="http://schemas.microsoft.com/office/drawing/2014/main" id="{3404423B-D232-45ED-919E-709E6FDE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9">
            <a:extLst>
              <a:ext uri="{FF2B5EF4-FFF2-40B4-BE49-F238E27FC236}">
                <a16:creationId xmlns:a16="http://schemas.microsoft.com/office/drawing/2014/main" id="{1402753F-82FC-47BF-8100-4E438D5FA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8339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 dirty="0"/>
              <a:t>Twitter: @LUhyvinvointi</a:t>
            </a:r>
          </a:p>
          <a:p>
            <a:pPr lvl="0"/>
            <a:r>
              <a:rPr lang="fi-FI" dirty="0"/>
              <a:t>Facebook: @LansiUudenmaanHyvinvointialue</a:t>
            </a:r>
            <a:br>
              <a:rPr lang="fi-FI" dirty="0"/>
            </a:br>
            <a:r>
              <a:rPr lang="fi-FI" dirty="0"/>
              <a:t>www.lu-palvelut.fi/hyvinvointialue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0AAD18B-0A93-4FCD-82BF-280C1706030E}"/>
              </a:ext>
            </a:extLst>
          </p:cNvPr>
          <p:cNvGrpSpPr/>
          <p:nvPr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E815B355-C0AB-48AC-A319-70E6EFD26A1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9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AC7FE1F-F5E5-4173-9CE0-223DB037A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7" name="Suorakulmio 16">
            <a:extLst>
              <a:ext uri="{FF2B5EF4-FFF2-40B4-BE49-F238E27FC236}">
                <a16:creationId xmlns:a16="http://schemas.microsoft.com/office/drawing/2014/main" id="{BCA3886C-B312-4DF7-B989-85A39652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28F5997-517E-4EF2-BCDB-7C20C65B3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F13D06EB-914B-4A16-A10E-5965CCA24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07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56CDD-F05C-46C7-BF8A-3796F4CBA436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EDD964-59E2-1A47-90A6-2CD07BECC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EFF32F0-91EF-8F44-B592-D383DB4C79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66148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2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www.lu-palvelut.fi/hyvinvointialue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A89A0DCE-6C3D-4D91-A1F6-80191397409F}"/>
              </a:ext>
            </a:extLst>
          </p:cNvPr>
          <p:cNvGrpSpPr/>
          <p:nvPr/>
        </p:nvGrpSpPr>
        <p:grpSpPr>
          <a:xfrm>
            <a:off x="9750175" y="4628685"/>
            <a:ext cx="2308261" cy="2081607"/>
            <a:chOff x="9750175" y="4495335"/>
            <a:chExt cx="2308261" cy="2081607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26159C50-6455-4AF0-9BC8-7AEA4AA0198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2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2D46E6D-A36F-4270-BD8B-90CD3F19A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5" name="Suorakulmio 16">
            <a:extLst>
              <a:ext uri="{FF2B5EF4-FFF2-40B4-BE49-F238E27FC236}">
                <a16:creationId xmlns:a16="http://schemas.microsoft.com/office/drawing/2014/main" id="{F594F164-8ACF-4356-B037-DC1CD0DAF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8">
            <a:extLst>
              <a:ext uri="{FF2B5EF4-FFF2-40B4-BE49-F238E27FC236}">
                <a16:creationId xmlns:a16="http://schemas.microsoft.com/office/drawing/2014/main" id="{811DB525-AB4C-42CB-A94B-61BBA255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uorakulmio 9">
            <a:extLst>
              <a:ext uri="{FF2B5EF4-FFF2-40B4-BE49-F238E27FC236}">
                <a16:creationId xmlns:a16="http://schemas.microsoft.com/office/drawing/2014/main" id="{B9B2148A-65DD-4619-A457-E903855BA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71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www.lu-palvelut.fi/valfardsomrade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E2B9E735-6FC1-40EF-8F9E-8A453E97BDEA}"/>
              </a:ext>
            </a:extLst>
          </p:cNvPr>
          <p:cNvGrpSpPr/>
          <p:nvPr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300E84AA-E840-4417-8D2D-C995A4F6511C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F67D638-4180-49DC-9BDA-0EE2CBEC6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  <p:sp>
        <p:nvSpPr>
          <p:cNvPr id="15" name="Suorakulmio 16">
            <a:extLst>
              <a:ext uri="{FF2B5EF4-FFF2-40B4-BE49-F238E27FC236}">
                <a16:creationId xmlns:a16="http://schemas.microsoft.com/office/drawing/2014/main" id="{E3371C7F-9D92-4D3E-8333-1494E2022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8">
            <a:extLst>
              <a:ext uri="{FF2B5EF4-FFF2-40B4-BE49-F238E27FC236}">
                <a16:creationId xmlns:a16="http://schemas.microsoft.com/office/drawing/2014/main" id="{A391F87B-FCF5-4721-97B3-0ED9FE904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6E230949-C19B-4342-96E3-49E8CF759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1990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21CD4E8-9E8C-9941-9FAF-8B4BCB568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23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674F8A5-0C28-7E47-8537-C67E54596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07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AD4D2B-157A-D241-85C0-FB52EAB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D89748-1F52-C442-ADD8-83C5C0A3B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0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28" name="Kuva 11">
            <a:extLst>
              <a:ext uri="{FF2B5EF4-FFF2-40B4-BE49-F238E27FC236}">
                <a16:creationId xmlns:a16="http://schemas.microsoft.com/office/drawing/2014/main" id="{58373FF2-1A6E-5245-B043-72BF0BCE3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D44F-8482-4A12-8E80-EB325AAC9F24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1357BC9-51BA-2F42-81DA-CD783E1C4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30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D44F-8482-4A12-8E80-EB325AAC9F24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5" name="Kuva 11">
            <a:extLst>
              <a:ext uri="{FF2B5EF4-FFF2-40B4-BE49-F238E27FC236}">
                <a16:creationId xmlns:a16="http://schemas.microsoft.com/office/drawing/2014/main" id="{F16785BB-C649-7344-8828-6D6CCB4FA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8D5DFB5-F271-B447-A3EC-A6000C3372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16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D44F-8482-4A12-8E80-EB325AAC9F24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EDD964-59E2-1A47-90A6-2CD07BECC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EFF32F0-91EF-8F44-B592-D383DB4C79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66148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66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25915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7CA95-02B8-4321-AC40-BDD00EDE02A0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BD6E35C-5959-A74B-AB45-65DBF5D36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29342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7CA95-02B8-4321-AC40-BDD00EDE02A0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2A5CCF-E5AA-7A44-9687-D5C1124E8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7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7CA95-02B8-4321-AC40-BDD00EDE02A0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BE90F659-494C-B94E-94AB-C3A08D172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76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2F15-764A-42B1-8516-013486C2F245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D3FEB8F-B8A4-E74C-88B8-8BD6470EE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22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2F15-764A-42B1-8516-013486C2F245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0867557-A6BF-6F47-81CD-3A46AC78A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89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2F15-764A-42B1-8516-013486C2F245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A823DA4-C01C-F24C-B2AF-D11535478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28D5-C0FA-4947-BA0B-2722B40A723F}" type="datetime1">
              <a:rPr lang="fi-FI" smtClean="0"/>
              <a:t>20.4.2022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9BCD33E-1FF5-724A-86BC-D1BFB6D55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0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28D5-C0FA-4947-BA0B-2722B40A723F}" type="datetime1">
              <a:rPr lang="fi-FI" smtClean="0"/>
              <a:t>20.4.2022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9131880-CE65-D54B-B44A-69B9A8016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0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28D5-C0FA-4947-BA0B-2722B40A723F}" type="datetime1">
              <a:rPr lang="fi-FI" smtClean="0"/>
              <a:t>20.4.2022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AAD239C-788A-7345-B157-76D898FA6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57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F9E8-A2CF-46B2-A3BE-E8C013D31EC3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4C8BC58-BDB8-7843-A000-C2C8F0B2D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54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F9E8-A2CF-46B2-A3BE-E8C013D31EC3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0352C4-9E9B-E947-842F-34DF7A9A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9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DEBB-0C99-42EA-BAA6-8063313FF7C5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BD6E35C-5959-A74B-AB45-65DBF5D36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461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F9E8-A2CF-46B2-A3BE-E8C013D31EC3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FE95A981-A414-0B45-9709-63D923F38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7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BB56-60BA-464F-ACE1-3C7A79DC6466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5906877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50EA-7E09-4FB1-B2D0-B080F6A00474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C78F9582-FB44-8842-BAAB-A123F5841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7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6BC8-5855-4B5C-81F7-903BEC4A284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4477DC3-7230-9B40-8A7F-8594D1C31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3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6BC8-5855-4B5C-81F7-903BEC4A284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FDA2E3D-6B25-6C40-9732-F6C664F18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19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6BC8-5855-4B5C-81F7-903BEC4A284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1CABA38-7D16-A841-8A06-1CBD0A016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9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6BC8-5855-4B5C-81F7-903BEC4A284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3387CBC3-79DD-EC48-B37E-B445F279A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96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6BC8-5855-4B5C-81F7-903BEC4A284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5F21414-F751-7141-AB42-1A85CF355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393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6BC8-5855-4B5C-81F7-903BEC4A284D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54CB1B05-070E-8D43-96D6-F13C00E1C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277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21CD4E8-9E8C-9941-9FAF-8B4BCB568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71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9F7-3E0F-43AA-BB67-87E3283A4688}" type="datetime1">
              <a:rPr lang="fi-FI" smtClean="0"/>
              <a:t>20.4.2022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2A5CCF-E5AA-7A44-9687-D5C1124E8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87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674F8A5-0C28-7E47-8537-C67E54596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42874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AD4D2B-157A-D241-85C0-FB52EAB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D89748-1F52-C442-ADD8-83C5C0A3B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</a:t>
            </a:r>
            <a:r>
              <a:rPr lang="fi-FI" err="1"/>
              <a:t>LU_sote</a:t>
            </a:r>
            <a:br>
              <a:rPr lang="fi-FI"/>
            </a:br>
            <a:r>
              <a:rPr lang="fi-FI"/>
              <a:t>Facebook: @</a:t>
            </a:r>
            <a:r>
              <a:rPr lang="fi-FI" err="1"/>
              <a:t>LansiUudenmaanSote</a:t>
            </a:r>
            <a:br>
              <a:rPr lang="fi-FI"/>
            </a:br>
            <a:r>
              <a:rPr lang="fi-FI" err="1"/>
              <a:t>www.lu-palvelut.fi</a:t>
            </a:r>
            <a:r>
              <a:rPr lang="fi-FI"/>
              <a:t>/</a:t>
            </a:r>
            <a:r>
              <a:rPr lang="fi-FI" err="1"/>
              <a:t>sote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9935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6478E5-E65D-46D7-B6B3-AD5ACC8C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336A1A-9185-4C02-9E24-ABBF57AE8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AFB591E-4373-40E4-8EBD-FC9A05F44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3A92A90-380C-4F20-8D0C-72D09DDA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7BA6-9641-4737-9D12-40954E7D1E0D}" type="datetimeFigureOut">
              <a:rPr lang="sv-SE" smtClean="0"/>
              <a:t>2022-04-20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C49D914-7C0B-43C7-956F-01D50207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C23FFA-E95D-42E7-AE1C-70F58286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EB21-5FCA-4FC2-8F3A-ABF36BDC60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860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21CD4E8-9E8C-9941-9FAF-8B4BCB568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03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AE1ED7D-0B42-4C14-BAC8-31EA1BE41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674F8A5-0C28-7E47-8537-C67E54596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934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AD4D2B-157A-D241-85C0-FB52EAB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D89748-1F52-C442-ADD8-83C5C0A3B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30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28" name="Kuva 11">
            <a:extLst>
              <a:ext uri="{FF2B5EF4-FFF2-40B4-BE49-F238E27FC236}">
                <a16:creationId xmlns:a16="http://schemas.microsoft.com/office/drawing/2014/main" id="{58373FF2-1A6E-5245-B043-72BF0BCE3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1357BC9-51BA-2F42-81DA-CD783E1C4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267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5" name="Kuva 11">
            <a:extLst>
              <a:ext uri="{FF2B5EF4-FFF2-40B4-BE49-F238E27FC236}">
                <a16:creationId xmlns:a16="http://schemas.microsoft.com/office/drawing/2014/main" id="{F16785BB-C649-7344-8828-6D6CCB4FA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0" y="5957246"/>
            <a:ext cx="1980734" cy="29206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8D5DFB5-F271-B447-A3EC-A6000C3372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83401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7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30.6.2021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E134-A7BC-41B3-B23C-FD76C940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EDD964-59E2-1A47-90A6-2CD07BECC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9774"/>
            <a:ext cx="1938057" cy="43674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EFF32F0-91EF-8F44-B592-D383DB4C79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8" y="4661488"/>
            <a:ext cx="1087181" cy="10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5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72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B4EC0C9-EEAA-408B-AA47-09492A5915AC}" type="datetime1">
              <a:rPr lang="fi-FI" smtClean="0"/>
              <a:t>20.4.2022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Etunimi Skunimi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64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49" r:id="rId4"/>
    <p:sldLayoutId id="2147483675" r:id="rId5"/>
    <p:sldLayoutId id="2147483676" r:id="rId6"/>
    <p:sldLayoutId id="2147483661" r:id="rId7"/>
    <p:sldLayoutId id="2147483651" r:id="rId8"/>
    <p:sldLayoutId id="2147483678" r:id="rId9"/>
    <p:sldLayoutId id="2147483679" r:id="rId10"/>
    <p:sldLayoutId id="2147483650" r:id="rId11"/>
    <p:sldLayoutId id="2147483681" r:id="rId12"/>
    <p:sldLayoutId id="2147483682" r:id="rId13"/>
    <p:sldLayoutId id="2147483654" r:id="rId14"/>
    <p:sldLayoutId id="2147483670" r:id="rId15"/>
    <p:sldLayoutId id="2147483690" r:id="rId16"/>
    <p:sldLayoutId id="2147483660" r:id="rId17"/>
    <p:sldLayoutId id="2147483683" r:id="rId18"/>
    <p:sldLayoutId id="2147483684" r:id="rId19"/>
    <p:sldLayoutId id="2147483662" r:id="rId20"/>
    <p:sldLayoutId id="2147483663" r:id="rId21"/>
    <p:sldLayoutId id="214748366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1" r:id="rId28"/>
    <p:sldLayoutId id="2147483692" r:id="rId29"/>
    <p:sldLayoutId id="2147483693" r:id="rId30"/>
    <p:sldLayoutId id="2147483694" r:id="rId3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10.9.2021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132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DB92CDF-9177-4CB0-9B78-F0A4D76089D3}" type="datetime1">
              <a:rPr lang="fi-FI" smtClean="0"/>
              <a:t>20.4.2022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35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818" r:id="rId3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30.6.2021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49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ansiUudenmaanHyvinvointialue/" TargetMode="External"/><Relationship Id="rId2" Type="http://schemas.openxmlformats.org/officeDocument/2006/relationships/hyperlink" Target="https://twitter.com/LUhyvinvointi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hyperlink" Target="http://www.lu-palvelut.fi/valfardsomra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8B55BB7-4A47-4B2F-812D-07BECC2C5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709449"/>
            <a:ext cx="7876032" cy="1571773"/>
          </a:xfrm>
        </p:spPr>
        <p:txBody>
          <a:bodyPr/>
          <a:lstStyle/>
          <a:p>
            <a:r>
              <a:rPr lang="sv-SE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Uppbyggandet och organiserandet av välfärdsområdet</a:t>
            </a:r>
            <a:endParaRPr lang="sv-SE" sz="3600" noProof="0" dirty="0"/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C44305BB-59D2-4E9B-843A-F18722A94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1600" dirty="0"/>
              <a:t>20</a:t>
            </a:r>
            <a:r>
              <a:rPr lang="sv-SE" sz="1600" noProof="0" dirty="0"/>
              <a:t>.4.2022</a:t>
            </a:r>
            <a:br>
              <a:rPr lang="sv-SE" sz="1600" noProof="0" dirty="0"/>
            </a:br>
            <a:r>
              <a:rPr lang="sv-SE" sz="1600" noProof="0" dirty="0"/>
              <a:t>Elisabeth Kajander</a:t>
            </a:r>
          </a:p>
          <a:p>
            <a:r>
              <a:rPr lang="sv-SE" sz="1600" dirty="0"/>
              <a:t>Projektchef </a:t>
            </a:r>
            <a:endParaRPr lang="sv-SE" sz="1600" noProof="0" dirty="0"/>
          </a:p>
          <a:p>
            <a:endParaRPr lang="sv-SE" noProof="0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F491E03-4774-4F27-B81D-BBBEAE5F8BC6}"/>
              </a:ext>
            </a:extLst>
          </p:cNvPr>
          <p:cNvSpPr/>
          <p:nvPr/>
        </p:nvSpPr>
        <p:spPr>
          <a:xfrm>
            <a:off x="9750175" y="5281222"/>
            <a:ext cx="2308261" cy="129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sv-SE" sz="900">
                <a:solidFill>
                  <a:schemeClr val="tx1"/>
                </a:solidFill>
                <a:latin typeface="Filson Pro Medium" panose="02000000000000000000" pitchFamily="50" charset="0"/>
              </a:rPr>
              <a:t>Länsi-Uudenmaan hyvinvointialue</a:t>
            </a:r>
          </a:p>
          <a:p>
            <a:pPr algn="ctr">
              <a:spcBef>
                <a:spcPts val="300"/>
              </a:spcBef>
            </a:pPr>
            <a:r>
              <a:rPr lang="sv-SE" sz="900">
                <a:solidFill>
                  <a:schemeClr val="tx1"/>
                </a:solidFill>
                <a:latin typeface="Filson Pro Medium" panose="02000000000000000000" pitchFamily="50" charset="0"/>
              </a:rPr>
              <a:t>Västra Nylands välfärdsområde</a:t>
            </a:r>
            <a:endParaRPr lang="sv-SE" sz="900" dirty="0">
              <a:solidFill>
                <a:schemeClr val="tx1"/>
              </a:solidFill>
              <a:latin typeface="Filson Pro Medium" panose="02000000000000000000" pitchFamily="50" charset="0"/>
            </a:endParaRPr>
          </a:p>
        </p:txBody>
      </p:sp>
      <p:pic>
        <p:nvPicPr>
          <p:cNvPr id="10" name="Sisällön paikkamerkki 6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1C4670EA-4BF4-4459-B61A-1C917506E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62" y="4495335"/>
            <a:ext cx="1828799" cy="1452584"/>
          </a:xfrm>
          <a:prstGeom prst="rect">
            <a:avLst/>
          </a:prstGeom>
        </p:spPr>
      </p:pic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6F7E15CA-5CFB-4D8D-B39C-80A7E453EBE6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pic>
        <p:nvPicPr>
          <p:cNvPr id="9" name="Kuvan paikkamerkki 4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CE688150-65D5-4006-9539-9CE846BE8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9" b="29789"/>
          <a:stretch>
            <a:fillRect/>
          </a:stretch>
        </p:blipFill>
        <p:spPr>
          <a:xfrm>
            <a:off x="299266" y="114641"/>
            <a:ext cx="11593467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669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AE6E0B-4893-4424-A06E-4F4A4691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3D0B1-880E-43FA-99EF-DEC96FDA9AED}" type="datetime1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2022-04-20</a:t>
            </a:fld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80281C8-D3C9-4D1B-AC7C-D49CBEB4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548-A701-4132-A0A2-A9B09A70FF4B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822DB6A-2D0C-4E63-9BF5-25D43673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02" y="216078"/>
            <a:ext cx="9955306" cy="1035424"/>
          </a:xfrm>
        </p:spPr>
        <p:txBody>
          <a:bodyPr/>
          <a:lstStyle/>
          <a:p>
            <a:pPr algn="ctr"/>
            <a:r>
              <a:rPr lang="sv-SE" dirty="0"/>
              <a:t>Främjande av hälsa och välfärd (HYTE)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14525F2-F24F-4BFB-BC07-6E50D1A9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838986"/>
            <a:ext cx="9955306" cy="5524107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§ Främjande av hälsa och välfärd i kommunerna (Lag om ordnande av social och hälsovård)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§Främjande av hälsa och välfärd i välfärdsområdet (Lag om ordnande av social och hälsovård)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Kommunerna och välfärdsområdet bör: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Utse ansvarig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 främjandet av hälsa och välfärd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och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samarbeta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 välfärdsområdet och andra offentliga aktörer samt tredje sektorn och privata aktörer.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Följa upp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kommuninvånarnas levnadsförhållanden, hälsa och välfärd samt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rapport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 kommuninvånarnas hälsa och välfärd och om de åtgärder som har vidtagits ska varje år lämnas till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kommunfullmäktige.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Utarbeta en välfärdsberättelse och en välfärdsplan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varje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fullmäktigeperiod, denna lämnas till välfärdsområdet och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bedöma och beakta konsekvenserna av beslut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 hälsa och välfärd. 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177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9CE3B04-2119-42FB-93CC-83FB3F75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839"/>
            <a:ext cx="10515600" cy="626723"/>
          </a:xfrm>
        </p:spPr>
        <p:txBody>
          <a:bodyPr>
            <a:normAutofit fontScale="90000"/>
          </a:bodyPr>
          <a:lstStyle/>
          <a:p>
            <a:pPr algn="ctr"/>
            <a:r>
              <a:rPr lang="sv-SE" b="1" dirty="0" err="1"/>
              <a:t>Äldrerådet</a:t>
            </a:r>
            <a:r>
              <a:rPr lang="sv-SE" b="1" dirty="0"/>
              <a:t>, råd för personer med funktionshinder, ungdomsfullmäktige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907941B-4407-4517-9222-3ED129C73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653144"/>
            <a:ext cx="5181600" cy="6061017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endParaRPr lang="sv-SE" sz="3400" dirty="0"/>
          </a:p>
          <a:p>
            <a:pPr indent="0">
              <a:buNone/>
            </a:pPr>
            <a:endParaRPr lang="sv-SE" sz="3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4800" dirty="0"/>
              <a:t>Välfärdsområdesstyrelsen </a:t>
            </a:r>
            <a:r>
              <a:rPr lang="sv-SE" sz="4800" b="1" dirty="0"/>
              <a:t>ska inrätta ett äldre råd, handikappråd och ungdomsfullmäktige </a:t>
            </a:r>
            <a:r>
              <a:rPr lang="sv-SE" sz="4800" dirty="0"/>
              <a:t>för välfärdsområdet </a:t>
            </a:r>
            <a:r>
              <a:rPr lang="sv-SE" sz="4800" b="1" dirty="0"/>
              <a:t>för att garantera dessa organs möjligheter att delta och påverka</a:t>
            </a:r>
          </a:p>
          <a:p>
            <a:pPr indent="0">
              <a:buNone/>
            </a:pPr>
            <a:r>
              <a:rPr lang="sv-SE" sz="48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4800" dirty="0"/>
              <a:t>och ett råd </a:t>
            </a:r>
            <a:r>
              <a:rPr lang="sv-SE" sz="4800" b="1" dirty="0"/>
              <a:t>för personer med funktionsnedsättning </a:t>
            </a:r>
            <a:r>
              <a:rPr lang="sv-SE" sz="4800" dirty="0"/>
              <a:t>för välfärdsområdet för att garantera möjligheterna för personer med funktionsnedsättning </a:t>
            </a:r>
            <a:r>
              <a:rPr lang="sv-SE" sz="4800" b="1" dirty="0"/>
              <a:t>att delta och påverka.</a:t>
            </a:r>
          </a:p>
          <a:p>
            <a:pPr indent="0">
              <a:buNone/>
            </a:pPr>
            <a:r>
              <a:rPr lang="sv-SE" sz="48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4800" dirty="0"/>
              <a:t>Medlemmarna i dessa organ ska </a:t>
            </a:r>
            <a:r>
              <a:rPr lang="sv-SE" sz="4800" b="1" dirty="0"/>
              <a:t>väljas bland medlemmarna i motsvarande påverkansorgan i de kommuner som hör till välfärdsområdet </a:t>
            </a:r>
            <a:r>
              <a:rPr lang="sv-SE" sz="4800" dirty="0"/>
              <a:t>på så vis att det från varje sådant kommunalt organ väljs minst en representant. Till påverkansorganen kan dessutom väljas andra personer.</a:t>
            </a:r>
          </a:p>
          <a:p>
            <a:pPr indent="0">
              <a:buNone/>
            </a:pPr>
            <a:r>
              <a:rPr lang="sv-SE" sz="48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4800" b="1" dirty="0"/>
              <a:t>Välfärdsområdesstyrelsen ska sörja för verksamhetsförutsättningarna </a:t>
            </a:r>
            <a:r>
              <a:rPr lang="sv-SE" sz="4800" dirty="0"/>
              <a:t>för de organ som avses ovan. Dessa ska ges </a:t>
            </a:r>
            <a:r>
              <a:rPr lang="sv-SE" sz="4800" b="1" dirty="0"/>
              <a:t>möjlighet att påverka planering, beredning, genomförande och uppföljning inom olika verksamheter i välfärdsområdet i frågor som är eller som ett organ bedömer vara av betydelse för målgruppen </a:t>
            </a:r>
            <a:r>
              <a:rPr lang="sv-SE" sz="4800" dirty="0"/>
              <a:t>och med hänsyn till de tjänster dessa befolkningsgrupper behöver.</a:t>
            </a:r>
          </a:p>
          <a:p>
            <a:pPr indent="0">
              <a:buNone/>
            </a:pPr>
            <a:endParaRPr lang="sv-SE" sz="4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4800" dirty="0"/>
              <a:t>Organen ska också tas med när former för </a:t>
            </a:r>
            <a:r>
              <a:rPr lang="sv-SE" sz="4800" b="1" dirty="0"/>
              <a:t>delaktighet och hörande </a:t>
            </a:r>
            <a:r>
              <a:rPr lang="sv-SE" sz="4800" dirty="0"/>
              <a:t>utvecklas i välfärdsområdet.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Kuvan paikkamerkki 5">
            <a:extLst>
              <a:ext uri="{FF2B5EF4-FFF2-40B4-BE49-F238E27FC236}">
                <a16:creationId xmlns:a16="http://schemas.microsoft.com/office/drawing/2014/main" id="{FA60B7B8-8A96-48A0-826B-61D09E2CD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>
            <a:fillRect/>
          </a:stretch>
        </p:blipFill>
        <p:spPr>
          <a:xfrm>
            <a:off x="7022211" y="1047233"/>
            <a:ext cx="4412524" cy="5272837"/>
          </a:xfrm>
        </p:spPr>
      </p:pic>
    </p:spTree>
    <p:extLst>
      <p:ext uri="{BB962C8B-B14F-4D97-AF65-F5344CB8AC3E}">
        <p14:creationId xmlns:p14="http://schemas.microsoft.com/office/powerpoint/2010/main" val="244676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257D3FB-7647-468C-9618-8A052F8E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3200" b="1" dirty="0"/>
              <a:t>Påverkningsmöjligheter</a:t>
            </a:r>
          </a:p>
        </p:txBody>
      </p:sp>
      <p:pic>
        <p:nvPicPr>
          <p:cNvPr id="6" name="Kuvan paikkamerkki 5" descr="Kuva, joka sisältää kohteen henkilö, mies, sisä, matkapuhelin&#10;&#10;Kuvaus luotu automaattisesti">
            <a:extLst>
              <a:ext uri="{FF2B5EF4-FFF2-40B4-BE49-F238E27FC236}">
                <a16:creationId xmlns:a16="http://schemas.microsoft.com/office/drawing/2014/main" id="{9CEDA781-2CBC-4B3B-85FB-ECCA68A0A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r="1261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667D00-226F-4318-BFE1-F4CC5EBDA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478025"/>
            <a:ext cx="6251110" cy="427209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buNone/>
            </a:pPr>
            <a:r>
              <a:rPr lang="sv-SE" sz="2000" dirty="0"/>
              <a:t>Deltagande och inflytande kan främjas i synnerhet genom att </a:t>
            </a:r>
          </a:p>
          <a:p>
            <a:pPr marL="514350" indent="-285750">
              <a:buFont typeface="Wingdings" panose="05000000000000000000" pitchFamily="2" charset="2"/>
              <a:buChar char="Ø"/>
            </a:pPr>
            <a:r>
              <a:rPr lang="sv-SE" sz="2000" b="1" dirty="0"/>
              <a:t>diskussionsmöten</a:t>
            </a:r>
            <a:r>
              <a:rPr lang="sv-SE" sz="2000" dirty="0"/>
              <a:t> och </a:t>
            </a:r>
            <a:r>
              <a:rPr lang="sv-SE" sz="2000" b="1" dirty="0"/>
              <a:t>invånarråd</a:t>
            </a:r>
            <a:r>
              <a:rPr lang="sv-SE" sz="2000" dirty="0"/>
              <a:t> ordnas, </a:t>
            </a:r>
          </a:p>
          <a:p>
            <a:pPr marL="514350" indent="-285750">
              <a:buFont typeface="Wingdings" panose="05000000000000000000" pitchFamily="2" charset="2"/>
              <a:buChar char="Ø"/>
            </a:pPr>
            <a:r>
              <a:rPr lang="sv-SE" sz="2000" b="1" dirty="0"/>
              <a:t>invånarnas åsikter </a:t>
            </a:r>
            <a:r>
              <a:rPr lang="sv-SE" sz="2000" dirty="0"/>
              <a:t>reds ut innan beslut fattas, </a:t>
            </a:r>
          </a:p>
          <a:p>
            <a:pPr marL="514350" indent="-285750">
              <a:buFont typeface="Wingdings" panose="05000000000000000000" pitchFamily="2" charset="2"/>
              <a:buChar char="Ø"/>
            </a:pPr>
            <a:r>
              <a:rPr lang="sv-SE" sz="2000" b="1" dirty="0"/>
              <a:t>företrädare för dem som använder tjänsterna </a:t>
            </a:r>
            <a:r>
              <a:rPr lang="sv-SE" sz="2000" dirty="0"/>
              <a:t>väljs in i vårdlandskapets organ, </a:t>
            </a:r>
          </a:p>
          <a:p>
            <a:pPr marL="514350" indent="-285750">
              <a:buFont typeface="Wingdings" panose="05000000000000000000" pitchFamily="2" charset="2"/>
              <a:buChar char="Ø"/>
            </a:pPr>
            <a:r>
              <a:rPr lang="sv-SE" sz="2000" dirty="0"/>
              <a:t>tjänsterna planeras och utvecklas </a:t>
            </a:r>
            <a:r>
              <a:rPr lang="sv-SE" sz="2000" b="1" dirty="0"/>
              <a:t>tillsammans</a:t>
            </a:r>
            <a:r>
              <a:rPr lang="sv-SE" sz="2000" dirty="0"/>
              <a:t> med dem som använder tjänsterna, </a:t>
            </a:r>
          </a:p>
          <a:p>
            <a:pPr marL="514350" indent="-285750">
              <a:buFont typeface="Wingdings" panose="05000000000000000000" pitchFamily="2" charset="2"/>
              <a:buChar char="Ø"/>
            </a:pPr>
            <a:r>
              <a:rPr lang="sv-SE" sz="2000" b="1" dirty="0"/>
              <a:t>möjligheter att delta </a:t>
            </a:r>
            <a:r>
              <a:rPr lang="sv-SE" sz="2000" dirty="0"/>
              <a:t>i planeringen av vårdlandskapets ekonomi ordnas, </a:t>
            </a:r>
          </a:p>
          <a:p>
            <a:pPr marL="514350" indent="-285750">
              <a:buFont typeface="Wingdings" panose="05000000000000000000" pitchFamily="2" charset="2"/>
              <a:buChar char="Ø"/>
            </a:pPr>
            <a:r>
              <a:rPr lang="sv-SE" sz="2000" dirty="0"/>
              <a:t>invånare, organisationer och andra sammanslutningar </a:t>
            </a:r>
            <a:r>
              <a:rPr lang="sv-SE" sz="2000" b="1" dirty="0"/>
              <a:t>stöds</a:t>
            </a:r>
            <a:r>
              <a:rPr lang="sv-SE" sz="2000" dirty="0"/>
              <a:t> när de tar egna initiativ till att planera och bereda ärenden. </a:t>
            </a:r>
          </a:p>
          <a:p>
            <a:endParaRPr lang="sv-SE" sz="1500" dirty="0"/>
          </a:p>
        </p:txBody>
      </p:sp>
    </p:spTree>
    <p:extLst>
      <p:ext uri="{BB962C8B-B14F-4D97-AF65-F5344CB8AC3E}">
        <p14:creationId xmlns:p14="http://schemas.microsoft.com/office/powerpoint/2010/main" val="205862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F83D0E-242A-4833-8F23-24EF9B67AD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Elisabeth Kajander, elisabeth.kajander@espoo.fi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0EF7AA8-C04D-4A2D-B6BF-E77EDAB026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 err="1"/>
              <a:t>Tack</a:t>
            </a:r>
            <a:r>
              <a:rPr lang="fi-FI" dirty="0"/>
              <a:t>!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638848-65E3-4EAF-94F0-B52A375622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93000"/>
              </a:lnSpc>
              <a:spcAft>
                <a:spcPts val="600"/>
              </a:spcAft>
            </a:pPr>
            <a:r>
              <a:rPr lang="fi-FI" sz="2000" dirty="0"/>
              <a:t>Twitter: </a:t>
            </a:r>
            <a:r>
              <a:rPr lang="fi-FI" sz="2000" dirty="0">
                <a:hlinkClick r:id="rId2"/>
              </a:rPr>
              <a:t>@LUhyvinvointi</a:t>
            </a:r>
            <a:endParaRPr lang="fi-FI" sz="2000" dirty="0"/>
          </a:p>
          <a:p>
            <a:pPr>
              <a:lnSpc>
                <a:spcPct val="93000"/>
              </a:lnSpc>
              <a:spcAft>
                <a:spcPts val="600"/>
              </a:spcAft>
            </a:pPr>
            <a:r>
              <a:rPr lang="fi-FI" sz="2000" dirty="0"/>
              <a:t>Facebook: </a:t>
            </a:r>
            <a:r>
              <a:rPr lang="fi-FI" sz="2000" dirty="0">
                <a:hlinkClick r:id="rId3"/>
              </a:rPr>
              <a:t>@LansiUudenmaanHyvinvointialue</a:t>
            </a:r>
            <a:endParaRPr lang="fi-FI" sz="2000" dirty="0"/>
          </a:p>
          <a:p>
            <a:pPr>
              <a:lnSpc>
                <a:spcPct val="93000"/>
              </a:lnSpc>
              <a:spcAft>
                <a:spcPts val="600"/>
              </a:spcAft>
            </a:pPr>
            <a:r>
              <a:rPr lang="fi-FI" sz="2000" dirty="0" err="1"/>
              <a:t>Webbplats</a:t>
            </a:r>
            <a:r>
              <a:rPr lang="fi-FI" sz="2000" dirty="0"/>
              <a:t>: </a:t>
            </a:r>
            <a:r>
              <a:rPr lang="fi-FI" dirty="0">
                <a:hlinkClick r:id="rId4"/>
              </a:rPr>
              <a:t>www.lu-palvelut.fi/valfardsomrade</a:t>
            </a:r>
            <a:r>
              <a:rPr lang="fi-FI" dirty="0"/>
              <a:t> </a:t>
            </a:r>
            <a:endParaRPr lang="fi-FI" sz="2000" dirty="0"/>
          </a:p>
          <a:p>
            <a:endParaRPr lang="fi-FI" dirty="0"/>
          </a:p>
        </p:txBody>
      </p:sp>
      <p:pic>
        <p:nvPicPr>
          <p:cNvPr id="6" name="Kuvan paikkamerkki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3BE6B1FD-AC1D-41EE-B801-73DE1457067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298450" y="152400"/>
            <a:ext cx="11593513" cy="3124200"/>
          </a:xfr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93DCA72-0EC9-4E82-82E7-B461047BE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791" y="4646766"/>
            <a:ext cx="30003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9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B010C8-E0DA-4C54-9481-C2B73818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152400"/>
            <a:ext cx="4501387" cy="1035424"/>
          </a:xfrm>
        </p:spPr>
        <p:txBody>
          <a:bodyPr anchor="t">
            <a:normAutofit/>
          </a:bodyPr>
          <a:lstStyle/>
          <a:p>
            <a:r>
              <a:rPr lang="fi-FI" dirty="0" err="1"/>
              <a:t>Välfärdsområden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5D2DCC-C45D-4049-9F8C-A5CDB8EC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978195"/>
            <a:ext cx="4975412" cy="559985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i-FI" sz="1600" dirty="0" err="1"/>
              <a:t>Det</a:t>
            </a:r>
            <a:r>
              <a:rPr lang="fi-FI" sz="1600" dirty="0"/>
              <a:t> </a:t>
            </a:r>
            <a:r>
              <a:rPr lang="fi-FI" sz="1600" dirty="0" err="1"/>
              <a:t>finns</a:t>
            </a:r>
            <a:r>
              <a:rPr lang="fi-FI" sz="1600" dirty="0"/>
              <a:t> </a:t>
            </a:r>
            <a:r>
              <a:rPr lang="fi-FI" sz="1600" b="1" dirty="0"/>
              <a:t>21 </a:t>
            </a:r>
            <a:r>
              <a:rPr lang="fi-FI" sz="1600" b="1" dirty="0" err="1"/>
              <a:t>välfärdsområden</a:t>
            </a:r>
            <a:r>
              <a:rPr lang="fi-FI" sz="1600" b="1" dirty="0"/>
              <a:t>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fi-FI" sz="1600" b="1" u="sng" dirty="0"/>
              <a:t>I </a:t>
            </a:r>
            <a:r>
              <a:rPr lang="fi-FI" sz="1600" b="1" u="sng" dirty="0" err="1"/>
              <a:t>nyland</a:t>
            </a:r>
            <a:r>
              <a:rPr lang="fi-FI" sz="1600" b="1" u="sng" dirty="0"/>
              <a:t> </a:t>
            </a:r>
            <a:r>
              <a:rPr lang="fi-FI" sz="1600" b="1" u="sng" dirty="0" err="1"/>
              <a:t>finns</a:t>
            </a:r>
            <a:r>
              <a:rPr lang="fi-FI" sz="1600" b="1" u="sng" dirty="0"/>
              <a:t> 4 </a:t>
            </a:r>
            <a:r>
              <a:rPr lang="fi-FI" sz="1600" b="1" u="sng" dirty="0" err="1"/>
              <a:t>välfärdsområden</a:t>
            </a:r>
            <a:r>
              <a:rPr lang="fi-FI" sz="1600" b="1" u="sng" dirty="0"/>
              <a:t> </a:t>
            </a:r>
            <a:r>
              <a:rPr lang="fi-FI" sz="1600" b="1" u="sng" dirty="0" err="1"/>
              <a:t>och</a:t>
            </a:r>
            <a:r>
              <a:rPr lang="fi-FI" sz="1600" b="1" u="sng" dirty="0"/>
              <a:t> Helsingfors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fi-FI" sz="1600" dirty="0"/>
              <a:t>Helsingfors </a:t>
            </a:r>
            <a:r>
              <a:rPr lang="fi-FI" sz="1600" dirty="0" err="1"/>
              <a:t>stad</a:t>
            </a:r>
            <a:r>
              <a:rPr lang="fi-FI" sz="1600" dirty="0"/>
              <a:t> </a:t>
            </a:r>
            <a:r>
              <a:rPr lang="fi-FI" sz="1600" dirty="0" err="1"/>
              <a:t>ansvarar</a:t>
            </a:r>
            <a:r>
              <a:rPr lang="fi-FI" sz="1600" dirty="0"/>
              <a:t> för </a:t>
            </a:r>
            <a:r>
              <a:rPr lang="fi-FI" sz="1600" dirty="0" err="1"/>
              <a:t>social</a:t>
            </a:r>
            <a:r>
              <a:rPr lang="fi-FI" sz="1600" dirty="0"/>
              <a:t> </a:t>
            </a:r>
            <a:r>
              <a:rPr lang="fi-FI" sz="1600" dirty="0" err="1"/>
              <a:t>och</a:t>
            </a:r>
            <a:r>
              <a:rPr lang="fi-FI" sz="1600" dirty="0"/>
              <a:t> </a:t>
            </a:r>
            <a:r>
              <a:rPr lang="fi-FI" sz="1600" dirty="0" err="1"/>
              <a:t>hälsovård</a:t>
            </a:r>
            <a:r>
              <a:rPr lang="fi-FI" sz="1600" dirty="0"/>
              <a:t> </a:t>
            </a:r>
            <a:r>
              <a:rPr lang="fi-FI" sz="1600" dirty="0" err="1"/>
              <a:t>som</a:t>
            </a:r>
            <a:r>
              <a:rPr lang="fi-FI" sz="1600" dirty="0"/>
              <a:t> </a:t>
            </a:r>
            <a:r>
              <a:rPr lang="fi-FI" sz="1600" dirty="0" err="1"/>
              <a:t>förut</a:t>
            </a:r>
            <a:endParaRPr lang="fi-FI" sz="16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i-FI" sz="1600" dirty="0" err="1"/>
              <a:t>Till</a:t>
            </a:r>
            <a:r>
              <a:rPr lang="fi-FI" sz="1600" dirty="0"/>
              <a:t> </a:t>
            </a:r>
            <a:r>
              <a:rPr lang="fi-FI" sz="1600" dirty="0" err="1"/>
              <a:t>välfärdsområdets</a:t>
            </a:r>
            <a:r>
              <a:rPr lang="fi-FI" sz="1600" dirty="0"/>
              <a:t> </a:t>
            </a:r>
            <a:r>
              <a:rPr lang="fi-FI" sz="1600" dirty="0" err="1"/>
              <a:t>fullmäktige</a:t>
            </a:r>
            <a:r>
              <a:rPr lang="fi-FI" sz="1600" dirty="0"/>
              <a:t> </a:t>
            </a:r>
            <a:r>
              <a:rPr lang="fi-FI" sz="1600" dirty="0" err="1"/>
              <a:t>har</a:t>
            </a:r>
            <a:r>
              <a:rPr lang="fi-FI" sz="1600" dirty="0"/>
              <a:t> </a:t>
            </a:r>
            <a:r>
              <a:rPr lang="fi-FI" sz="1600" dirty="0" err="1"/>
              <a:t>det</a:t>
            </a:r>
            <a:r>
              <a:rPr lang="fi-FI" sz="1600" dirty="0"/>
              <a:t> </a:t>
            </a:r>
            <a:r>
              <a:rPr lang="fi-FI" sz="1600" dirty="0" err="1"/>
              <a:t>valts</a:t>
            </a:r>
            <a:r>
              <a:rPr lang="fi-FI" sz="1600" dirty="0"/>
              <a:t> </a:t>
            </a:r>
            <a:r>
              <a:rPr lang="fi-FI" sz="1600" dirty="0" err="1"/>
              <a:t>mellan</a:t>
            </a:r>
            <a:r>
              <a:rPr lang="fi-FI" sz="1600" dirty="0"/>
              <a:t> </a:t>
            </a:r>
            <a:r>
              <a:rPr lang="fi-FI" sz="1600" b="1" u="sng" dirty="0"/>
              <a:t>59-89  </a:t>
            </a:r>
            <a:r>
              <a:rPr lang="fi-FI" sz="1600" b="1" u="sng" dirty="0" err="1"/>
              <a:t>fullmäktigeledamöter</a:t>
            </a:r>
            <a:r>
              <a:rPr lang="fi-FI" sz="1600" b="1" u="sng" dirty="0"/>
              <a:t> </a:t>
            </a:r>
            <a:r>
              <a:rPr lang="fi-FI" sz="1600" dirty="0" err="1"/>
              <a:t>beroende</a:t>
            </a:r>
            <a:r>
              <a:rPr lang="fi-FI" sz="1600" dirty="0"/>
              <a:t> </a:t>
            </a:r>
            <a:r>
              <a:rPr lang="fi-FI" sz="1600" dirty="0" err="1"/>
              <a:t>på</a:t>
            </a:r>
            <a:r>
              <a:rPr lang="fi-FI" sz="1600" dirty="0"/>
              <a:t> </a:t>
            </a:r>
            <a:r>
              <a:rPr lang="fi-FI" sz="1600" dirty="0" err="1"/>
              <a:t>områdets</a:t>
            </a:r>
            <a:r>
              <a:rPr lang="fi-FI" sz="1600" dirty="0"/>
              <a:t> </a:t>
            </a:r>
            <a:r>
              <a:rPr lang="fi-FI" sz="1600" dirty="0" err="1"/>
              <a:t>storlek</a:t>
            </a:r>
            <a:endParaRPr lang="fi-FI" sz="16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i-FI" sz="1600" dirty="0"/>
              <a:t>Du </a:t>
            </a:r>
            <a:r>
              <a:rPr lang="fi-FI" sz="1600" dirty="0" err="1"/>
              <a:t>hittar</a:t>
            </a:r>
            <a:r>
              <a:rPr lang="fi-FI" sz="1600" dirty="0"/>
              <a:t> </a:t>
            </a:r>
            <a:r>
              <a:rPr lang="fi-FI" sz="1600" dirty="0" err="1"/>
              <a:t>ditt</a:t>
            </a:r>
            <a:r>
              <a:rPr lang="fi-FI" sz="1600" dirty="0"/>
              <a:t> </a:t>
            </a:r>
            <a:r>
              <a:rPr lang="fi-FI" sz="1600" dirty="0" err="1"/>
              <a:t>eget</a:t>
            </a:r>
            <a:r>
              <a:rPr lang="fi-FI" sz="1600" dirty="0"/>
              <a:t> </a:t>
            </a:r>
            <a:r>
              <a:rPr lang="fi-FI" sz="1600" dirty="0" err="1"/>
              <a:t>välfärdsområde</a:t>
            </a:r>
            <a:r>
              <a:rPr lang="fi-FI" sz="1600" dirty="0"/>
              <a:t> </a:t>
            </a:r>
            <a:r>
              <a:rPr lang="fi-FI" sz="1600" dirty="0" err="1"/>
              <a:t>på</a:t>
            </a:r>
            <a:r>
              <a:rPr lang="fi-FI" sz="1600" dirty="0"/>
              <a:t> </a:t>
            </a:r>
            <a:r>
              <a:rPr lang="fi-FI" sz="1600" dirty="0" err="1"/>
              <a:t>adressen</a:t>
            </a:r>
            <a:endParaRPr lang="fi-FI" sz="16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i-FI" sz="1600" b="1" u="sng" dirty="0"/>
              <a:t>soteuudistus.fi/hyvinvointialuekartta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fi-FI" sz="12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1036E3-417E-4B01-BF5A-5C83CC90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282" y="6578054"/>
            <a:ext cx="999565" cy="22654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1243AA6-433A-4559-9AFC-79BBDE973D5C}" type="datetime1">
              <a:rPr lang="fi-FI" smtClean="0"/>
              <a:pPr>
                <a:spcAft>
                  <a:spcPts val="600"/>
                </a:spcAft>
              </a:pPr>
              <a:t>20.4.2022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A9AC53-0E95-4CE5-8A5F-3394487B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4211" y="6578054"/>
            <a:ext cx="900953" cy="22654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CCB783-365B-40E8-A1C9-91A9348041A5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 dirty="0"/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6625947B-AE5D-450C-95A4-DC4D0532B84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05250" y="152400"/>
            <a:ext cx="3685500" cy="6552000"/>
          </a:xfrm>
          <a:noFill/>
        </p:spPr>
      </p:pic>
    </p:spTree>
    <p:extLst>
      <p:ext uri="{BB962C8B-B14F-4D97-AF65-F5344CB8AC3E}">
        <p14:creationId xmlns:p14="http://schemas.microsoft.com/office/powerpoint/2010/main" val="3913508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2E3D8911-03A0-4487-9AED-C18FC7319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02" y="0"/>
            <a:ext cx="8634195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EB15CB5-B883-4853-93AA-E1D10C268FE0}"/>
              </a:ext>
            </a:extLst>
          </p:cNvPr>
          <p:cNvSpPr txBox="1"/>
          <p:nvPr/>
        </p:nvSpPr>
        <p:spPr>
          <a:xfrm>
            <a:off x="261257" y="435429"/>
            <a:ext cx="4985657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Västra Nylands välfärdsområde tredje störst i landet efter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Birkaland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och Egentliga Finland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Västra Nylands Välfärdsområde störst i Nyland efter Helsingfors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Inv.: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472 419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Anst.: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 6000 +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räddningsv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Ca 2500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v-SE" sz="1800" b="1" u="sng" dirty="0"/>
              <a:t>Modersmål:</a:t>
            </a:r>
            <a:r>
              <a:rPr lang="sv-SE" sz="1800" dirty="0"/>
              <a:t> 74 % finska, 12 % svenska, 13 % andra språk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v-SE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BU: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 1,6 miljard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403D489-CAFE-41E5-B939-363D40148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154" y="292963"/>
            <a:ext cx="2066925" cy="8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3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ABCC34-BD44-5F48-A27C-E00D4121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152400"/>
            <a:ext cx="4501387" cy="103542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BBF1D2-376D-5946-91C8-776F04046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1273629"/>
            <a:ext cx="4975412" cy="472694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Välfärdsområdena grundades 1.7.2021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Områdesvalet hölls 23.1.2022.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Välfärdsområdets fullmäktige börjar 1.3.2022. Alla områden har hållit sitt första fullmäktigemöte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Välfärdsområdet påbörjar sin verksamhet 1.1.2023. Tills dess har kommunerna ansvar för ordnandet av social och hälsovården </a:t>
            </a:r>
          </a:p>
          <a:p>
            <a:pPr>
              <a:buFont typeface="Wingdings" panose="05000000000000000000" pitchFamily="2" charset="2"/>
              <a:buChar char="Ø"/>
            </a:pPr>
            <a:endParaRPr lang="sv-SE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1DA63FA-A2FF-6141-A803-A7BCDD0EB0A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884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D68114C6-0223-4E89-AF44-F6B3F0B8356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tretch/>
        </p:blipFill>
        <p:spPr>
          <a:xfrm>
            <a:off x="305594" y="721293"/>
            <a:ext cx="11581200" cy="5414211"/>
          </a:xfrm>
          <a:noFill/>
        </p:spPr>
      </p:pic>
      <p:sp>
        <p:nvSpPr>
          <p:cNvPr id="2" name="Päivämäärän paikkamerkki 1" hidden="1">
            <a:extLst>
              <a:ext uri="{FF2B5EF4-FFF2-40B4-BE49-F238E27FC236}">
                <a16:creationId xmlns:a16="http://schemas.microsoft.com/office/drawing/2014/main" id="{55B9A9B5-93E7-4E1A-954A-B3F589A2732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90282" y="6578054"/>
            <a:ext cx="999565" cy="22654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10.9.2021</a:t>
            </a:r>
            <a:endParaRPr lang="sv-SE" dirty="0"/>
          </a:p>
        </p:txBody>
      </p:sp>
      <p:sp>
        <p:nvSpPr>
          <p:cNvPr id="3" name="Dian numeron paikkamerkki 2" hidden="1">
            <a:extLst>
              <a:ext uri="{FF2B5EF4-FFF2-40B4-BE49-F238E27FC236}">
                <a16:creationId xmlns:a16="http://schemas.microsoft.com/office/drawing/2014/main" id="{9F1DB288-3E52-4F1A-9F55-D8C9CB3F41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14211" y="6578054"/>
            <a:ext cx="900953" cy="226546"/>
          </a:xfrm>
        </p:spPr>
        <p:txBody>
          <a:bodyPr/>
          <a:lstStyle/>
          <a:p>
            <a:pPr>
              <a:spcAft>
                <a:spcPts val="600"/>
              </a:spcAft>
            </a:pPr>
            <a:fld id="{CCD26548-A701-4132-A0A2-A9B09A70FF4B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4620356-C657-4C0D-9DD2-15DC91A0BC65}"/>
              </a:ext>
            </a:extLst>
          </p:cNvPr>
          <p:cNvSpPr txBox="1"/>
          <p:nvPr/>
        </p:nvSpPr>
        <p:spPr>
          <a:xfrm>
            <a:off x="276519" y="6181222"/>
            <a:ext cx="1138758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/>
              <a:t>              </a:t>
            </a:r>
          </a:p>
          <a:p>
            <a:pPr algn="l"/>
            <a:r>
              <a:rPr lang="sv-SE"/>
              <a:t>               </a:t>
            </a:r>
            <a:r>
              <a:rPr lang="sv-SE" sz="2000">
                <a:highlight>
                  <a:srgbClr val="FFFF00"/>
                </a:highlight>
              </a:rPr>
              <a:t>Dessutom behövs en organisation för servicproduktionen – utarbetas som bäst</a:t>
            </a:r>
            <a:endParaRPr lang="sv-SE" sz="2000" dirty="0">
              <a:highlight>
                <a:srgbClr val="FFFF00"/>
              </a:highlight>
            </a:endParaRPr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BB65B5A4-A6EB-45DA-9509-3247F7CD78AF}"/>
              </a:ext>
            </a:extLst>
          </p:cNvPr>
          <p:cNvSpPr/>
          <p:nvPr/>
        </p:nvSpPr>
        <p:spPr>
          <a:xfrm>
            <a:off x="490600" y="6353667"/>
            <a:ext cx="848006" cy="348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981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78F687-528C-4FCF-A310-CF4BEA4D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47" y="168944"/>
            <a:ext cx="9955306" cy="1035424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b="1" dirty="0"/>
              <a:t>Varför en social- och hälsovårdsreform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8620C7-0DCA-42B5-90C9-229F41DB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1376313"/>
            <a:ext cx="9955306" cy="49679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Målet för social- och hälsovårdsreformen är att alla ska </a:t>
            </a:r>
            <a:r>
              <a:rPr lang="sv-SE" sz="2400" b="1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få högkvalitativa social- och hälsovårdstjänster på lika villkor </a:t>
            </a: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och att </a:t>
            </a:r>
            <a:r>
              <a:rPr lang="sv-SE" sz="2400" b="1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skillnaderna i välfärd och hälsa ska minska</a:t>
            </a: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sv-SE" sz="2400" b="1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bästa och effektivaste verksamhetssätten ska tas i bruk </a:t>
            </a: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inom social- och hälsovårdstjänsterna.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Målet är att </a:t>
            </a:r>
            <a:r>
              <a:rPr lang="sv-SE" sz="2400" b="1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trygga tillgången på yrkeskunnig arbetskraft</a:t>
            </a: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förbättra säkerheten och att svara på de utmaningar som förändringarna i samhället för med sig.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huvudsak är tjänsterna </a:t>
            </a:r>
            <a:r>
              <a:rPr lang="sv-SE" sz="2400" b="1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offentliga tjänster</a:t>
            </a:r>
            <a:r>
              <a:rPr lang="sv-SE" sz="24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och de kompletteras på samma sätt som tidigare av privata tjänsteproducenter och organisationer.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1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16F0D155-2D11-4FDA-A035-9F58101F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96383"/>
            <a:ext cx="11649075" cy="6465235"/>
          </a:xfrm>
          <a:prstGeom prst="rect">
            <a:avLst/>
          </a:prstGeom>
          <a:noFill/>
        </p:spPr>
      </p:pic>
      <p:sp>
        <p:nvSpPr>
          <p:cNvPr id="5" name="Päivämäärän paikkamerkki 4" hidden="1">
            <a:extLst>
              <a:ext uri="{FF2B5EF4-FFF2-40B4-BE49-F238E27FC236}">
                <a16:creationId xmlns:a16="http://schemas.microsoft.com/office/drawing/2014/main" id="{F3075ACD-BF65-4E53-9BBA-029577DB2E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90282" y="6578054"/>
            <a:ext cx="999565" cy="226546"/>
          </a:xfrm>
        </p:spPr>
        <p:txBody>
          <a:bodyPr/>
          <a:lstStyle/>
          <a:p>
            <a:pPr>
              <a:spcAft>
                <a:spcPts val="600"/>
              </a:spcAft>
            </a:pPr>
            <a:fld id="{DB4795F3-969D-4F99-9C8B-4D8EEC52E9FD}" type="datetime1">
              <a:rPr lang="sv-SE" smtClean="0"/>
              <a:pPr>
                <a:spcAft>
                  <a:spcPts val="600"/>
                </a:spcAft>
              </a:pPr>
              <a:t>2022-04-20</a:t>
            </a:fld>
            <a:endParaRPr lang="sv-SE" dirty="0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EB6B4C63-C6D2-455D-9A60-647F97C327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14211" y="6578054"/>
            <a:ext cx="900953" cy="226546"/>
          </a:xfrm>
        </p:spPr>
        <p:txBody>
          <a:bodyPr/>
          <a:lstStyle/>
          <a:p>
            <a:pPr>
              <a:spcAft>
                <a:spcPts val="600"/>
              </a:spcAft>
            </a:pPr>
            <a:fld id="{764AEB21-5FCA-4FC2-8F3A-ABF36BDC60B5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162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62472B-FCC4-4F3D-B91C-2FD97AA0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3898"/>
            <a:ext cx="11408229" cy="1035424"/>
          </a:xfrm>
        </p:spPr>
        <p:txBody>
          <a:bodyPr>
            <a:normAutofit/>
          </a:bodyPr>
          <a:lstStyle/>
          <a:p>
            <a:r>
              <a:rPr lang="sv-SE" sz="3200" b="1" dirty="0"/>
              <a:t>Vilka är de tjänster som välfärdsområdet ordnar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D139F1-1978-4726-B47A-448E1F1B2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030967"/>
            <a:ext cx="5181600" cy="5573135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sv-SE" sz="3800" b="1" i="0" dirty="0">
                <a:solidFill>
                  <a:srgbClr val="333333"/>
                </a:solidFill>
                <a:effectLst/>
                <a:latin typeface="myriad-pro"/>
              </a:rPr>
              <a:t>Exempel: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primärvård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specialiserad sjukvård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sjukhustjänster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tandvård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mentalvårds- och missbrukartjänster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mödra- och barnrådgivning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socialt arbete för vuxna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barnskydd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funktionshinderservice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boendeservice för äldre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hemvård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800" b="0" i="0" dirty="0">
                <a:solidFill>
                  <a:srgbClr val="333333"/>
                </a:solidFill>
                <a:effectLst/>
                <a:latin typeface="myriad-pro"/>
              </a:rPr>
              <a:t>rehabilitering.</a:t>
            </a:r>
          </a:p>
          <a:p>
            <a:endParaRPr lang="sv-SE" dirty="0"/>
          </a:p>
        </p:txBody>
      </p:sp>
      <p:pic>
        <p:nvPicPr>
          <p:cNvPr id="5" name="Kuvan paikkamerkki 5">
            <a:extLst>
              <a:ext uri="{FF2B5EF4-FFF2-40B4-BE49-F238E27FC236}">
                <a16:creationId xmlns:a16="http://schemas.microsoft.com/office/drawing/2014/main" id="{C7F5B53E-9FA4-44F0-A2C1-01DDF6F777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>
            <a:fillRect/>
          </a:stretch>
        </p:blipFill>
        <p:spPr>
          <a:xfrm>
            <a:off x="6942312" y="1825625"/>
            <a:ext cx="3641376" cy="4351338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E22348B-1624-4BBB-8BE7-00CB9B339625}"/>
              </a:ext>
            </a:extLst>
          </p:cNvPr>
          <p:cNvSpPr txBox="1"/>
          <p:nvPr/>
        </p:nvSpPr>
        <p:spPr>
          <a:xfrm>
            <a:off x="4430614" y="6166077"/>
            <a:ext cx="4179985" cy="36933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Även räddningsväsendet tjänster</a:t>
            </a:r>
          </a:p>
        </p:txBody>
      </p:sp>
    </p:spTree>
    <p:extLst>
      <p:ext uri="{BB962C8B-B14F-4D97-AF65-F5344CB8AC3E}">
        <p14:creationId xmlns:p14="http://schemas.microsoft.com/office/powerpoint/2010/main" val="404336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4FEA4E-A92D-4C0B-86D6-F23323A4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317" y="149368"/>
            <a:ext cx="5825447" cy="682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v-SE" b="1" dirty="0"/>
              <a:t>Ordnande av svensk service </a:t>
            </a:r>
          </a:p>
        </p:txBody>
      </p:sp>
      <p:pic>
        <p:nvPicPr>
          <p:cNvPr id="11" name="Kuvan paikkamerkki 5" descr="Kuva, joka sisältää kohteen puu, ulko, ruoho, henkilö&#10;&#10;Kuvaus luotu automaattisesti">
            <a:extLst>
              <a:ext uri="{FF2B5EF4-FFF2-40B4-BE49-F238E27FC236}">
                <a16:creationId xmlns:a16="http://schemas.microsoft.com/office/drawing/2014/main" id="{CE1E5B54-EB96-42D9-B08E-43CDFA76A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09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A4601D-73C1-4E23-ACFE-F964E7453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5317" y="981576"/>
            <a:ext cx="5825447" cy="587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sz="1600" b="1" dirty="0"/>
              <a:t>33 § Stöd för att utveckla de svensk- och samiskspråkiga tjänsterna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b="1" dirty="0"/>
              <a:t>Västra Nylands </a:t>
            </a:r>
            <a:r>
              <a:rPr lang="sv-SE" sz="1600" b="1" dirty="0" err="1"/>
              <a:t>välfärdsområde</a:t>
            </a:r>
            <a:r>
              <a:rPr lang="sv-SE" sz="1600" b="1" dirty="0"/>
              <a:t> </a:t>
            </a:r>
            <a:r>
              <a:rPr lang="sv-SE" sz="1600" dirty="0"/>
              <a:t>ska stödja </a:t>
            </a:r>
            <a:r>
              <a:rPr lang="sv-SE" sz="1600" b="1" dirty="0"/>
              <a:t>utvecklandet</a:t>
            </a:r>
            <a:r>
              <a:rPr lang="sv-SE" sz="1600" dirty="0"/>
              <a:t> av de svenskspråkiga social- och hälsovårdstjänsterna i hela landet.</a:t>
            </a:r>
          </a:p>
          <a:p>
            <a:endParaRPr lang="sv-SE" sz="1600" dirty="0"/>
          </a:p>
          <a:p>
            <a:r>
              <a:rPr lang="sv-SE" sz="1600" b="1" dirty="0"/>
              <a:t>39 § Samarbete mellan de tvåspråkiga välfärdsområdena</a:t>
            </a:r>
            <a:endParaRPr lang="sv-SE" sz="1600" dirty="0"/>
          </a:p>
          <a:p>
            <a:pPr marL="400050" indent="-285750">
              <a:buFont typeface="Wingdings" panose="05000000000000000000" pitchFamily="2" charset="2"/>
              <a:buChar char="Ø"/>
            </a:pPr>
            <a:r>
              <a:rPr lang="sv-SE" sz="1600" b="1" dirty="0"/>
              <a:t>Egentliga Finlands </a:t>
            </a:r>
            <a:r>
              <a:rPr lang="sv-SE" sz="1600" b="1" dirty="0" err="1"/>
              <a:t>välfärdsomraåde</a:t>
            </a:r>
            <a:r>
              <a:rPr lang="sv-SE" sz="1600" b="1" dirty="0"/>
              <a:t> </a:t>
            </a:r>
            <a:r>
              <a:rPr lang="sv-SE" sz="1600" dirty="0"/>
              <a:t>svarar för </a:t>
            </a:r>
            <a:r>
              <a:rPr lang="sv-SE" sz="1600" b="1" dirty="0"/>
              <a:t>samordningen</a:t>
            </a:r>
            <a:r>
              <a:rPr lang="sv-SE" sz="1600" dirty="0"/>
              <a:t> vid utarbetandet av avtalet om inbördes samarbete mellan de tvåspråkiga </a:t>
            </a:r>
            <a:r>
              <a:rPr lang="sv-SE" sz="1600" dirty="0" err="1"/>
              <a:t>välfärdsområdena</a:t>
            </a:r>
            <a:r>
              <a:rPr lang="sv-SE" sz="1600" dirty="0"/>
              <a:t>. </a:t>
            </a:r>
          </a:p>
          <a:p>
            <a:endParaRPr lang="sv-SE" sz="1600" dirty="0"/>
          </a:p>
          <a:p>
            <a:r>
              <a:rPr lang="sv-SE" sz="1600" b="1" dirty="0"/>
              <a:t>33 §  Nationalspråksnämnden </a:t>
            </a:r>
            <a:r>
              <a:rPr lang="sv-SE" sz="1600" dirty="0"/>
              <a:t>	</a:t>
            </a:r>
          </a:p>
          <a:p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36725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81F8E216-C106-414D-BF3D-3F0E3A0C237A}" vid="{1B1D1D06-D30F-7A4C-8A6B-DCBEBDE25EDB}"/>
    </a:ext>
  </a:extLst>
</a:theme>
</file>

<file path=ppt/theme/theme2.xml><?xml version="1.0" encoding="utf-8"?>
<a:theme xmlns:a="http://schemas.openxmlformats.org/drawingml/2006/main" name="PPT-pohja LU-hyvinvointialue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81F8E216-C106-414D-BF3D-3F0E3A0C237A}" vid="{1B1D1D06-D30F-7A4C-8A6B-DCBEBDE25EDB}"/>
    </a:ext>
  </a:extLst>
</a:theme>
</file>

<file path=ppt/theme/theme3.xml><?xml version="1.0" encoding="utf-8"?>
<a:theme xmlns:a="http://schemas.openxmlformats.org/drawingml/2006/main" name="1_Office-teema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81F8E216-C106-414D-BF3D-3F0E3A0C237A}" vid="{1B1D1D06-D30F-7A4C-8A6B-DCBEBDE25EDB}"/>
    </a:ext>
  </a:extLst>
</a:theme>
</file>

<file path=ppt/theme/theme4.xml><?xml version="1.0" encoding="utf-8"?>
<a:theme xmlns:a="http://schemas.openxmlformats.org/drawingml/2006/main" name="3_Office-teema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81F8E216-C106-414D-BF3D-3F0E3A0C237A}" vid="{1B1D1D06-D30F-7A4C-8A6B-DCBEBDE25EDB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_x00e4_hetetty xmlns="d3e95a65-828c-4cb9-b716-5505f7392ee9">2021-06-21T12:05:08+00:00</L_x00e4_hetetty>
    <Kokousp_x00e4_iv_x00e4_ xmlns="d3e95a65-828c-4cb9-b716-5505f7392e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A13830334B04CADE9642D97C740AD" ma:contentTypeVersion="11" ma:contentTypeDescription="Create a new document." ma:contentTypeScope="" ma:versionID="8cdbe91a6eb1156dc41515702c680b93">
  <xsd:schema xmlns:xsd="http://www.w3.org/2001/XMLSchema" xmlns:xs="http://www.w3.org/2001/XMLSchema" xmlns:p="http://schemas.microsoft.com/office/2006/metadata/properties" xmlns:ns2="d3e95a65-828c-4cb9-b716-5505f7392ee9" xmlns:ns3="8284ed50-154c-4ac7-aeb4-d4e3616f5cd2" targetNamespace="http://schemas.microsoft.com/office/2006/metadata/properties" ma:root="true" ma:fieldsID="3e80f6c233cc330d9704cf1db165b8ac" ns2:_="" ns3:_="">
    <xsd:import namespace="d3e95a65-828c-4cb9-b716-5505f7392ee9"/>
    <xsd:import namespace="8284ed50-154c-4ac7-aeb4-d4e3616f5c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Kokousp_x00e4_iv_x00e4_" minOccurs="0"/>
                <xsd:element ref="ns2:MediaServiceOCR" minOccurs="0"/>
                <xsd:element ref="ns2:L_x00e4_hetet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95a65-828c-4cb9-b716-5505f7392e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Kokousp_x00e4_iv_x00e4_" ma:index="16" nillable="true" ma:displayName="Kokouspäivä" ma:format="DateOnly" ma:internalName="Kokousp_x00e4_iv_x00e4_">
      <xsd:simpleType>
        <xsd:restriction base="dms:DateTim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_x00e4_hetetty" ma:index="18" nillable="true" ma:displayName="Lähetetty" ma:default="[today]" ma:format="DateOnly" ma:internalName="L_x00e4_hetetty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4ed50-154c-4ac7-aeb4-d4e3616f5c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5C3247-75A8-4BBD-A220-37602319B6E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284ed50-154c-4ac7-aeb4-d4e3616f5cd2"/>
    <ds:schemaRef ds:uri="http://schemas.microsoft.com/office/2006/documentManagement/types"/>
    <ds:schemaRef ds:uri="http://purl.org/dc/elements/1.1/"/>
    <ds:schemaRef ds:uri="http://purl.org/dc/terms/"/>
    <ds:schemaRef ds:uri="d3e95a65-828c-4cb9-b716-5505f7392ee9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66DA1AD-61C7-46B7-9B0F-CF575790C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8A831B-9E5D-4413-ABCE-CC30FDC918B0}">
  <ds:schemaRefs>
    <ds:schemaRef ds:uri="8284ed50-154c-4ac7-aeb4-d4e3616f5cd2"/>
    <ds:schemaRef ds:uri="d3e95a65-828c-4cb9-b716-5505f7392e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25221</TotalTime>
  <Words>767</Words>
  <Application>Microsoft Office PowerPoint</Application>
  <PresentationFormat>Bredbild</PresentationFormat>
  <Paragraphs>97</Paragraphs>
  <Slides>13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13</vt:i4>
      </vt:variant>
    </vt:vector>
  </HeadingPairs>
  <TitlesOfParts>
    <vt:vector size="24" baseType="lpstr">
      <vt:lpstr>Arial</vt:lpstr>
      <vt:lpstr>Calibri</vt:lpstr>
      <vt:lpstr>Filson Pro Medium</vt:lpstr>
      <vt:lpstr>myriad-pro</vt:lpstr>
      <vt:lpstr>Times New Roman</vt:lpstr>
      <vt:lpstr>Verdana</vt:lpstr>
      <vt:lpstr>Wingdings</vt:lpstr>
      <vt:lpstr>Office-teema</vt:lpstr>
      <vt:lpstr>PPT-pohja LU-hyvinvointialue</vt:lpstr>
      <vt:lpstr>1_Office-teema</vt:lpstr>
      <vt:lpstr>3_Office-teema</vt:lpstr>
      <vt:lpstr>Uppbyggandet och organiserandet av välfärdsområdet</vt:lpstr>
      <vt:lpstr>Välfärdsområden</vt:lpstr>
      <vt:lpstr>PowerPoint-presentation</vt:lpstr>
      <vt:lpstr>PowerPoint-presentation</vt:lpstr>
      <vt:lpstr>PowerPoint-presentation</vt:lpstr>
      <vt:lpstr>Varför en social- och hälsovårdsreform</vt:lpstr>
      <vt:lpstr>PowerPoint-presentation</vt:lpstr>
      <vt:lpstr>Vilka är de tjänster som välfärdsområdet ordnar</vt:lpstr>
      <vt:lpstr>Ordnande av svensk service </vt:lpstr>
      <vt:lpstr>Främjande av hälsa och välfärd (HYTE)</vt:lpstr>
      <vt:lpstr>Äldrerådet, råd för personer med funktionshinder, ungdomsfullmäktige</vt:lpstr>
      <vt:lpstr>Påverkningsmöjligheter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Kortelainen Veera</dc:creator>
  <cp:lastModifiedBy>Erik Ekman</cp:lastModifiedBy>
  <cp:revision>26</cp:revision>
  <cp:lastPrinted>2021-10-08T12:10:43Z</cp:lastPrinted>
  <dcterms:created xsi:type="dcterms:W3CDTF">2021-06-21T06:12:11Z</dcterms:created>
  <dcterms:modified xsi:type="dcterms:W3CDTF">2022-04-20T16:08:10Z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0x0101004D7A13830334B04CADE9642D97C740AD</vt:lpwstr>
  </property>
</Properties>
</file>